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12"/>
  </p:notesMasterIdLst>
  <p:sldIdLst>
    <p:sldId id="256" r:id="rId2"/>
    <p:sldId id="257" r:id="rId3"/>
    <p:sldId id="258" r:id="rId4"/>
    <p:sldId id="470" r:id="rId5"/>
    <p:sldId id="445" r:id="rId6"/>
    <p:sldId id="469" r:id="rId7"/>
    <p:sldId id="465" r:id="rId8"/>
    <p:sldId id="471" r:id="rId9"/>
    <p:sldId id="472" r:id="rId10"/>
    <p:sldId id="260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38">
          <p15:clr>
            <a:srgbClr val="A4A3A4"/>
          </p15:clr>
        </p15:guide>
        <p15:guide id="2" orient="horz" pos="4109">
          <p15:clr>
            <a:srgbClr val="A4A3A4"/>
          </p15:clr>
        </p15:guide>
        <p15:guide id="3" pos="7423">
          <p15:clr>
            <a:srgbClr val="A4A3A4"/>
          </p15:clr>
        </p15:guide>
        <p15:guide id="4" pos="25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3F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horzBarState="maximized">
    <p:restoredLeft sz="17020" autoAdjust="0"/>
    <p:restoredTop sz="90000"/>
  </p:normalViewPr>
  <p:slideViewPr>
    <p:cSldViewPr snapToGrid="0">
      <p:cViewPr varScale="1">
        <p:scale>
          <a:sx n="82" d="100"/>
          <a:sy n="82" d="100"/>
        </p:scale>
        <p:origin x="624" y="91"/>
      </p:cViewPr>
      <p:guideLst>
        <p:guide orient="horz" pos="638"/>
        <p:guide orient="horz" pos="4109"/>
        <p:guide pos="7423"/>
        <p:guide pos="25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Google Shape;5;n"/>
          <p:cNvSpPr>
            <a:spLocks noGrp="1" noRot="1" noChangeAspect="1" noTextEdi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맑은 고딕"/>
                <a:ea typeface="맑은 고딕"/>
                <a:cs typeface="맑은 고딕"/>
                <a:sym typeface="맑은 고딕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맑은 고딕"/>
              <a:ea typeface="맑은 고딕"/>
              <a:cs typeface="맑은 고딕"/>
              <a:sym typeface="맑은 고딕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  <p:sp>
        <p:nvSpPr>
          <p:cNvPr id="42" name="Google Shape;42;p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  <p:sp>
        <p:nvSpPr>
          <p:cNvPr id="54" name="Google Shape;54;p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  <p:sp>
        <p:nvSpPr>
          <p:cNvPr id="60" name="Google Shape;60;p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  <p:sp>
        <p:nvSpPr>
          <p:cNvPr id="85" name="Google Shape;85;p1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타이틀">
  <p:cSld name="타이틀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4"/>
          <p:cNvSpPr/>
          <p:nvPr/>
        </p:nvSpPr>
        <p:spPr>
          <a:xfrm>
            <a:off x="0" y="0"/>
            <a:ext cx="12192000" cy="5295900"/>
          </a:xfrm>
          <a:prstGeom prst="rect">
            <a:avLst/>
          </a:prstGeom>
          <a:gradFill>
            <a:gsLst>
              <a:gs pos="0">
                <a:srgbClr val="31596D"/>
              </a:gs>
              <a:gs pos="43000">
                <a:srgbClr val="233F4D"/>
              </a:gs>
              <a:gs pos="100000">
                <a:srgbClr val="233F4D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" name="Google Shape;12;p24"/>
          <p:cNvSpPr/>
          <p:nvPr/>
        </p:nvSpPr>
        <p:spPr>
          <a:xfrm flipH="1">
            <a:off x="2298700" y="2857500"/>
            <a:ext cx="9893300" cy="4000500"/>
          </a:xfrm>
          <a:prstGeom prst="rtTriangle">
            <a:avLst/>
          </a:prstGeom>
          <a:gradFill>
            <a:gsLst>
              <a:gs pos="0">
                <a:srgbClr val="294959"/>
              </a:gs>
              <a:gs pos="100000">
                <a:srgbClr val="233F4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" name="Google Shape;13;p24"/>
          <p:cNvSpPr/>
          <p:nvPr/>
        </p:nvSpPr>
        <p:spPr>
          <a:xfrm>
            <a:off x="0" y="3009900"/>
            <a:ext cx="11912600" cy="3848100"/>
          </a:xfrm>
          <a:prstGeom prst="rtTriangle">
            <a:avLst/>
          </a:prstGeom>
          <a:gradFill>
            <a:gsLst>
              <a:gs pos="0">
                <a:srgbClr val="2E5264"/>
              </a:gs>
              <a:gs pos="52000">
                <a:srgbClr val="2B4C5D"/>
              </a:gs>
              <a:gs pos="100000">
                <a:srgbClr val="233F4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>
  <p:cSld name="목차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5"/>
          <p:cNvSpPr txBox="1"/>
          <p:nvPr/>
        </p:nvSpPr>
        <p:spPr>
          <a:xfrm>
            <a:off x="10542414" y="253942"/>
            <a:ext cx="128479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LOGO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" name="Google Shape;16;p25"/>
          <p:cNvGrpSpPr/>
          <p:nvPr/>
        </p:nvGrpSpPr>
        <p:grpSpPr>
          <a:xfrm>
            <a:off x="-2" y="-2"/>
            <a:ext cx="2527302" cy="6858002"/>
            <a:chOff x="-2" y="-2"/>
            <a:chExt cx="4000502" cy="6858002"/>
          </a:xfrm>
        </p:grpSpPr>
        <p:sp>
          <p:nvSpPr>
            <p:cNvPr id="17" name="Google Shape;17;p25"/>
            <p:cNvSpPr/>
            <p:nvPr/>
          </p:nvSpPr>
          <p:spPr>
            <a:xfrm rot="5400000">
              <a:off x="-1428752" y="1428748"/>
              <a:ext cx="6858001" cy="4000501"/>
            </a:xfrm>
            <a:prstGeom prst="rect">
              <a:avLst/>
            </a:prstGeom>
            <a:gradFill>
              <a:gsLst>
                <a:gs pos="0">
                  <a:srgbClr val="31596D"/>
                </a:gs>
                <a:gs pos="43000">
                  <a:srgbClr val="233F4D"/>
                </a:gs>
                <a:gs pos="100000">
                  <a:srgbClr val="233F4D"/>
                </a:gs>
              </a:gsLst>
              <a:lin ang="108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18" name="Google Shape;18;p25"/>
            <p:cNvGrpSpPr/>
            <p:nvPr/>
          </p:nvGrpSpPr>
          <p:grpSpPr>
            <a:xfrm rot="5400000">
              <a:off x="-1428750" y="1428750"/>
              <a:ext cx="6858000" cy="4000500"/>
              <a:chOff x="0" y="2857500"/>
              <a:chExt cx="12192000" cy="4000500"/>
            </a:xfrm>
          </p:grpSpPr>
          <p:sp>
            <p:nvSpPr>
              <p:cNvPr id="19" name="Google Shape;19;p25"/>
              <p:cNvSpPr/>
              <p:nvPr/>
            </p:nvSpPr>
            <p:spPr>
              <a:xfrm flipH="1">
                <a:off x="2298700" y="2857500"/>
                <a:ext cx="9893300" cy="4000500"/>
              </a:xfrm>
              <a:prstGeom prst="rtTriangle">
                <a:avLst/>
              </a:prstGeom>
              <a:gradFill>
                <a:gsLst>
                  <a:gs pos="0">
                    <a:srgbClr val="294959"/>
                  </a:gs>
                  <a:gs pos="100000">
                    <a:srgbClr val="233F4D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" name="Google Shape;20;p25"/>
              <p:cNvSpPr/>
              <p:nvPr/>
            </p:nvSpPr>
            <p:spPr>
              <a:xfrm>
                <a:off x="0" y="3009900"/>
                <a:ext cx="11912600" cy="3848100"/>
              </a:xfrm>
              <a:prstGeom prst="rtTriangle">
                <a:avLst/>
              </a:prstGeom>
              <a:gradFill>
                <a:gsLst>
                  <a:gs pos="0">
                    <a:srgbClr val="2E5264"/>
                  </a:gs>
                  <a:gs pos="52000">
                    <a:srgbClr val="2B4C5D"/>
                  </a:gs>
                  <a:gs pos="100000">
                    <a:srgbClr val="233F4D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21" name="Google Shape;21;p25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233F4D">
              <a:alpha val="1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본문">
  <p:cSld name="본문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6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233F4D">
              <a:alpha val="6666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24;p26"/>
          <p:cNvSpPr/>
          <p:nvPr/>
        </p:nvSpPr>
        <p:spPr>
          <a:xfrm>
            <a:off x="0" y="6379422"/>
            <a:ext cx="12192000" cy="478578"/>
          </a:xfrm>
          <a:prstGeom prst="rect">
            <a:avLst/>
          </a:prstGeom>
          <a:gradFill>
            <a:gsLst>
              <a:gs pos="0">
                <a:srgbClr val="31596D"/>
              </a:gs>
              <a:gs pos="43000">
                <a:srgbClr val="233F4D"/>
              </a:gs>
              <a:gs pos="100000">
                <a:srgbClr val="233F4D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25;p26"/>
          <p:cNvSpPr txBox="1"/>
          <p:nvPr/>
        </p:nvSpPr>
        <p:spPr>
          <a:xfrm>
            <a:off x="11243416" y="6469769"/>
            <a:ext cx="62100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6"/>
          <p:cNvSpPr txBox="1">
            <a:spLocks noGrp="1"/>
          </p:cNvSpPr>
          <p:nvPr>
            <p:ph type="title"/>
          </p:nvPr>
        </p:nvSpPr>
        <p:spPr>
          <a:xfrm>
            <a:off x="473696" y="173778"/>
            <a:ext cx="3761321" cy="478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타이틀">
  <p:cSld name="1_타이틀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9"/>
          <p:cNvSpPr/>
          <p:nvPr/>
        </p:nvSpPr>
        <p:spPr>
          <a:xfrm>
            <a:off x="0" y="0"/>
            <a:ext cx="12192000" cy="5295900"/>
          </a:xfrm>
          <a:prstGeom prst="rect">
            <a:avLst/>
          </a:prstGeom>
          <a:gradFill>
            <a:gsLst>
              <a:gs pos="0">
                <a:srgbClr val="162FAA"/>
              </a:gs>
              <a:gs pos="43000">
                <a:srgbClr val="112581"/>
              </a:gs>
              <a:gs pos="100000">
                <a:srgbClr val="112581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29"/>
          <p:cNvSpPr/>
          <p:nvPr/>
        </p:nvSpPr>
        <p:spPr>
          <a:xfrm flipH="1">
            <a:off x="2298700" y="2857500"/>
            <a:ext cx="9893300" cy="4000500"/>
          </a:xfrm>
          <a:prstGeom prst="rtTriangle">
            <a:avLst/>
          </a:prstGeom>
          <a:gradFill>
            <a:gsLst>
              <a:gs pos="0">
                <a:srgbClr val="132781"/>
              </a:gs>
              <a:gs pos="59599">
                <a:srgbClr val="1833B4"/>
              </a:gs>
              <a:gs pos="100000">
                <a:srgbClr val="1C3BD6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35;p29"/>
          <p:cNvSpPr/>
          <p:nvPr/>
        </p:nvSpPr>
        <p:spPr>
          <a:xfrm>
            <a:off x="0" y="3009900"/>
            <a:ext cx="11912600" cy="3848100"/>
          </a:xfrm>
          <a:prstGeom prst="rtTriangle">
            <a:avLst/>
          </a:prstGeom>
          <a:gradFill>
            <a:gsLst>
              <a:gs pos="0">
                <a:srgbClr val="1C3BD6"/>
              </a:gs>
              <a:gs pos="52000">
                <a:srgbClr val="162FAA"/>
              </a:gs>
              <a:gs pos="100000">
                <a:srgbClr val="162FAA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타이틀">
  <p:cSld name="2_타이틀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0"/>
          <p:cNvSpPr/>
          <p:nvPr/>
        </p:nvSpPr>
        <p:spPr>
          <a:xfrm>
            <a:off x="0" y="0"/>
            <a:ext cx="12192000" cy="5295900"/>
          </a:xfrm>
          <a:prstGeom prst="rect">
            <a:avLst/>
          </a:prstGeom>
          <a:gradFill>
            <a:gsLst>
              <a:gs pos="0">
                <a:schemeClr val="dk1"/>
              </a:gs>
              <a:gs pos="43000">
                <a:srgbClr val="0C0C0C"/>
              </a:gs>
              <a:gs pos="100000">
                <a:srgbClr val="0C0C0C">
                  <a:alpha val="89803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" name="Google Shape;38;p30"/>
          <p:cNvSpPr/>
          <p:nvPr/>
        </p:nvSpPr>
        <p:spPr>
          <a:xfrm flipH="1">
            <a:off x="2298700" y="2857500"/>
            <a:ext cx="9893300" cy="4000500"/>
          </a:xfrm>
          <a:prstGeom prst="rtTriangle">
            <a:avLst/>
          </a:prstGeom>
          <a:gradFill>
            <a:gsLst>
              <a:gs pos="0">
                <a:srgbClr val="0C0C0C"/>
              </a:gs>
              <a:gs pos="100000">
                <a:srgbClr val="141414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" name="Google Shape;39;p30"/>
          <p:cNvSpPr/>
          <p:nvPr/>
        </p:nvSpPr>
        <p:spPr>
          <a:xfrm>
            <a:off x="0" y="3009900"/>
            <a:ext cx="11912600" cy="3848100"/>
          </a:xfrm>
          <a:prstGeom prst="rtTriangle">
            <a:avLst/>
          </a:prstGeom>
          <a:gradFill>
            <a:gsLst>
              <a:gs pos="0">
                <a:srgbClr val="353535">
                  <a:alpha val="88627"/>
                </a:srgbClr>
              </a:gs>
              <a:gs pos="52000">
                <a:srgbClr val="070707"/>
              </a:gs>
              <a:gs pos="100000">
                <a:srgbClr val="0C0C0C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"/>
          <p:cNvSpPr txBox="1"/>
          <p:nvPr/>
        </p:nvSpPr>
        <p:spPr>
          <a:xfrm>
            <a:off x="854484" y="5055426"/>
            <a:ext cx="5093016" cy="724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TICKET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강민지, 곽엘림, 박지은, 조성수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" name="Google Shape;45;p1"/>
          <p:cNvGrpSpPr/>
          <p:nvPr/>
        </p:nvGrpSpPr>
        <p:grpSpPr>
          <a:xfrm>
            <a:off x="706901" y="1842719"/>
            <a:ext cx="7037507" cy="1508176"/>
            <a:chOff x="706901" y="1640799"/>
            <a:chExt cx="6735365" cy="1508176"/>
          </a:xfrm>
        </p:grpSpPr>
        <p:sp>
          <p:nvSpPr>
            <p:cNvPr id="46" name="Google Shape;46;p1"/>
            <p:cNvSpPr txBox="1"/>
            <p:nvPr/>
          </p:nvSpPr>
          <p:spPr>
            <a:xfrm>
              <a:off x="706901" y="2004002"/>
              <a:ext cx="6735365" cy="7078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 b="1" i="0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비전을</a:t>
              </a:r>
              <a:r>
                <a:rPr lang="en-US" sz="400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4000" b="1" i="0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활용한</a:t>
              </a:r>
              <a:r>
                <a:rPr lang="en-US" sz="400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4000" b="1" i="0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스마트</a:t>
              </a:r>
              <a:r>
                <a:rPr lang="en-US" sz="400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4000" b="1" i="0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검수</a:t>
              </a:r>
              <a:endParaRPr sz="4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1"/>
            <p:cNvSpPr txBox="1"/>
            <p:nvPr/>
          </p:nvSpPr>
          <p:spPr>
            <a:xfrm>
              <a:off x="816384" y="2758433"/>
              <a:ext cx="5899921" cy="3905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1"/>
            <p:cNvSpPr txBox="1"/>
            <p:nvPr/>
          </p:nvSpPr>
          <p:spPr>
            <a:xfrm>
              <a:off x="816384" y="1640799"/>
              <a:ext cx="4813968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CJ대한통운 미래기술 챌린지 2023</a:t>
              </a:r>
              <a:endPara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" name="Google Shape;49;p1"/>
          <p:cNvSpPr txBox="1"/>
          <p:nvPr/>
        </p:nvSpPr>
        <p:spPr>
          <a:xfrm>
            <a:off x="-30480" y="-539936"/>
            <a:ext cx="10500360" cy="461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※ 디자인 변경이  안되는 부분은 [보기]- [슬라이드 마스터]에 들어가면 편집 가능합니다.</a:t>
            </a:r>
            <a:endParaRPr sz="1600" b="0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"/>
          <p:cNvSpPr txBox="1"/>
          <p:nvPr/>
        </p:nvSpPr>
        <p:spPr>
          <a:xfrm>
            <a:off x="9676022" y="182260"/>
            <a:ext cx="215900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" name="Google Shape;51;p1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9540" y1="38462" x2="29540" y2="38462"/>
                        <a14:foregroundMark x1="33678" y1="73626" x2="33678" y2="73626"/>
                        <a14:foregroundMark x1="51149" y1="50824" x2="51149" y2="50824"/>
                        <a14:foregroundMark x1="60115" y1="51648" x2="60115" y2="51648"/>
                        <a14:foregroundMark x1="66322" y1="53297" x2="66322" y2="53297"/>
                        <a14:foregroundMark x1="61609" y1="64560" x2="61609" y2="64560"/>
                        <a14:foregroundMark x1="31379" y1="67033" x2="31379" y2="67033"/>
                        <a14:foregroundMark x1="24368" y1="54670" x2="24368" y2="54670"/>
                        <a14:foregroundMark x1="15517" y1="48352" x2="15517" y2="48352"/>
                        <a14:foregroundMark x1="69655" y1="50000" x2="69655" y2="50000"/>
                        <a14:foregroundMark x1="71149" y1="60714" x2="71149" y2="60714"/>
                        <a14:foregroundMark x1="78851" y1="56868" x2="78851" y2="56868"/>
                        <a14:foregroundMark x1="80000" y1="49451" x2="80000" y2="49451"/>
                        <a14:foregroundMark x1="30805" y1="73077" x2="30805" y2="73077"/>
                        <a14:foregroundMark x1="30805" y1="23352" x2="30805" y2="23352"/>
                        <a14:foregroundMark x1="79425" y1="63462" x2="79425" y2="63462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0620703" y="164224"/>
            <a:ext cx="1407072" cy="5887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A4375718-5A4C-E3C6-2CDE-41A3EA4606AF}"/>
              </a:ext>
            </a:extLst>
          </p:cNvPr>
          <p:cNvGrpSpPr/>
          <p:nvPr/>
        </p:nvGrpSpPr>
        <p:grpSpPr>
          <a:xfrm>
            <a:off x="440969" y="1552753"/>
            <a:ext cx="3015000" cy="1742231"/>
            <a:chOff x="823322" y="4907516"/>
            <a:chExt cx="3015000" cy="1742231"/>
          </a:xfrm>
        </p:grpSpPr>
        <p:sp>
          <p:nvSpPr>
            <p:cNvPr id="96" name="Google Shape;96;p13"/>
            <p:cNvSpPr/>
            <p:nvPr/>
          </p:nvSpPr>
          <p:spPr>
            <a:xfrm>
              <a:off x="823322" y="4907516"/>
              <a:ext cx="3015000" cy="1668600"/>
            </a:xfrm>
            <a:prstGeom prst="wedgeRoundRectCallout">
              <a:avLst>
                <a:gd name="adj1" fmla="val -17004"/>
                <a:gd name="adj2" fmla="val 42118"/>
                <a:gd name="adj3" fmla="val 16667"/>
              </a:avLst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dist="88900" dir="2700000" algn="tl" rotWithShape="0">
                <a:srgbClr val="A5A5A5"/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7" name="Google Shape;97;p13"/>
            <p:cNvSpPr txBox="1"/>
            <p:nvPr/>
          </p:nvSpPr>
          <p:spPr>
            <a:xfrm>
              <a:off x="1009250" y="4957016"/>
              <a:ext cx="2782500" cy="16927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233F4D"/>
                  </a:solidFill>
                </a:rPr>
                <a:t>기본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상품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이미지는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</a:p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233F4D"/>
                  </a:solidFill>
                </a:rPr>
                <a:t>배경이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인식에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방해가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되고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endParaRPr sz="1600" dirty="0">
                <a:solidFill>
                  <a:srgbClr val="233F4D"/>
                </a:solidFill>
              </a:endParaRPr>
            </a:p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233F4D"/>
                  </a:solidFill>
                </a:rPr>
                <a:t>개수가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적은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편이기에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u="sng" dirty="0" err="1">
                  <a:solidFill>
                    <a:srgbClr val="233F4D"/>
                  </a:solidFill>
                </a:rPr>
                <a:t>augmentation</a:t>
              </a:r>
              <a:r>
                <a:rPr lang="en-US" sz="1600" dirty="0" err="1">
                  <a:solidFill>
                    <a:srgbClr val="233F4D"/>
                  </a:solidFill>
                </a:rPr>
                <a:t>이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</a:p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233F4D"/>
                  </a:solidFill>
                </a:rPr>
                <a:t>필요하다고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ko-KR" altLang="en-US" sz="1600" dirty="0">
                  <a:solidFill>
                    <a:srgbClr val="233F4D"/>
                  </a:solidFill>
                </a:rPr>
                <a:t>생각함</a:t>
              </a:r>
              <a:endParaRPr sz="1600" dirty="0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4D6E6648-108C-68D5-4083-87312188C70F}"/>
              </a:ext>
            </a:extLst>
          </p:cNvPr>
          <p:cNvGrpSpPr/>
          <p:nvPr/>
        </p:nvGrpSpPr>
        <p:grpSpPr>
          <a:xfrm>
            <a:off x="4444022" y="1561872"/>
            <a:ext cx="2782500" cy="1717481"/>
            <a:chOff x="8361675" y="1012825"/>
            <a:chExt cx="2782500" cy="1717481"/>
          </a:xfrm>
        </p:grpSpPr>
        <p:sp>
          <p:nvSpPr>
            <p:cNvPr id="98" name="Google Shape;98;p13"/>
            <p:cNvSpPr/>
            <p:nvPr/>
          </p:nvSpPr>
          <p:spPr>
            <a:xfrm>
              <a:off x="8361675" y="1012825"/>
              <a:ext cx="2782500" cy="1668600"/>
            </a:xfrm>
            <a:prstGeom prst="wedgeRoundRectCallout">
              <a:avLst>
                <a:gd name="adj1" fmla="val -45286"/>
                <a:gd name="adj2" fmla="val -25161"/>
                <a:gd name="adj3" fmla="val 16667"/>
              </a:avLst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dist="88900" dir="2700000" algn="tl" rotWithShape="0">
                <a:srgbClr val="A5A5A5"/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9" name="Google Shape;99;p13"/>
            <p:cNvSpPr txBox="1"/>
            <p:nvPr/>
          </p:nvSpPr>
          <p:spPr>
            <a:xfrm>
              <a:off x="8493300" y="1037575"/>
              <a:ext cx="2598300" cy="16927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233F4D"/>
                  </a:solidFill>
                </a:rPr>
                <a:t>인식을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하는데에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있어서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</a:p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233F4D"/>
                  </a:solidFill>
                </a:rPr>
                <a:t>속도도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중요하지만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</a:p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233F4D"/>
                  </a:solidFill>
                </a:rPr>
                <a:t>정확도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측면을</a:t>
              </a:r>
              <a:r>
                <a:rPr lang="en-US" sz="1600" dirty="0">
                  <a:solidFill>
                    <a:srgbClr val="233F4D"/>
                  </a:solidFill>
                </a:rPr>
                <a:t> 더 </a:t>
              </a:r>
              <a:r>
                <a:rPr lang="en-US" sz="1600" dirty="0" err="1">
                  <a:solidFill>
                    <a:srgbClr val="233F4D"/>
                  </a:solidFill>
                </a:rPr>
                <a:t>고려한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결과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Meta의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u="sng" dirty="0">
                  <a:solidFill>
                    <a:srgbClr val="233F4D"/>
                  </a:solidFill>
                </a:rPr>
                <a:t>Detectron2</a:t>
              </a:r>
              <a:r>
                <a:rPr lang="en-US" sz="1600" dirty="0">
                  <a:solidFill>
                    <a:srgbClr val="233F4D"/>
                  </a:solidFill>
                </a:rPr>
                <a:t>로 </a:t>
              </a:r>
              <a:r>
                <a:rPr lang="en-US" sz="1600" dirty="0" err="1">
                  <a:solidFill>
                    <a:srgbClr val="233F4D"/>
                  </a:solidFill>
                </a:rPr>
                <a:t>결정</a:t>
              </a:r>
              <a:r>
                <a:rPr lang="ko-KR" altLang="en-US" sz="1600" dirty="0">
                  <a:solidFill>
                    <a:srgbClr val="233F4D"/>
                  </a:solidFill>
                </a:rPr>
                <a:t>함</a:t>
              </a:r>
              <a:endParaRPr sz="1600" dirty="0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2A60DA77-BBF7-F7E4-370F-D3239DBB0095}"/>
              </a:ext>
            </a:extLst>
          </p:cNvPr>
          <p:cNvGrpSpPr/>
          <p:nvPr/>
        </p:nvGrpSpPr>
        <p:grpSpPr>
          <a:xfrm>
            <a:off x="8382531" y="1537122"/>
            <a:ext cx="2782500" cy="1668600"/>
            <a:chOff x="8943402" y="4223200"/>
            <a:chExt cx="2782500" cy="1668600"/>
          </a:xfrm>
        </p:grpSpPr>
        <p:sp>
          <p:nvSpPr>
            <p:cNvPr id="100" name="Google Shape;100;p13"/>
            <p:cNvSpPr/>
            <p:nvPr/>
          </p:nvSpPr>
          <p:spPr>
            <a:xfrm>
              <a:off x="8943402" y="4223200"/>
              <a:ext cx="2782500" cy="1668600"/>
            </a:xfrm>
            <a:prstGeom prst="wedgeRoundRectCallout">
              <a:avLst>
                <a:gd name="adj1" fmla="val -3695"/>
                <a:gd name="adj2" fmla="val 48872"/>
                <a:gd name="adj3" fmla="val 16667"/>
              </a:avLst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dist="88900" dir="2700000" algn="tl" rotWithShape="0">
                <a:srgbClr val="A5A5A5"/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1" name="Google Shape;101;p13"/>
            <p:cNvSpPr txBox="1"/>
            <p:nvPr/>
          </p:nvSpPr>
          <p:spPr>
            <a:xfrm>
              <a:off x="9035500" y="4408000"/>
              <a:ext cx="2598300" cy="13726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233F4D"/>
                  </a:solidFill>
                </a:rPr>
                <a:t>속도와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정확도가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모두</a:t>
              </a:r>
              <a:endParaRPr lang="en-US" sz="1600" dirty="0">
                <a:solidFill>
                  <a:srgbClr val="233F4D"/>
                </a:solidFill>
              </a:endParaRPr>
            </a:p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준수한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Backbone모델로</a:t>
              </a:r>
              <a:r>
                <a:rPr lang="en-US" sz="1600" u="sng" dirty="0" err="1">
                  <a:solidFill>
                    <a:srgbClr val="233F4D"/>
                  </a:solidFill>
                </a:rPr>
                <a:t>ResNet</a:t>
              </a:r>
              <a:r>
                <a:rPr lang="en-US" sz="1600" dirty="0" err="1">
                  <a:solidFill>
                    <a:srgbClr val="233F4D"/>
                  </a:solidFill>
                </a:rPr>
                <a:t>을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  <a:r>
                <a:rPr lang="en-US" sz="1600" dirty="0" err="1">
                  <a:solidFill>
                    <a:srgbClr val="233F4D"/>
                  </a:solidFill>
                </a:rPr>
                <a:t>사용하기로</a:t>
              </a:r>
              <a:r>
                <a:rPr lang="en-US" sz="1600" dirty="0">
                  <a:solidFill>
                    <a:srgbClr val="233F4D"/>
                  </a:solidFill>
                </a:rPr>
                <a:t> </a:t>
              </a:r>
            </a:p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233F4D"/>
                  </a:solidFill>
                </a:rPr>
                <a:t>결정</a:t>
              </a:r>
              <a:r>
                <a:rPr lang="ko-KR" altLang="en-US" sz="1600" dirty="0">
                  <a:solidFill>
                    <a:srgbClr val="233F4D"/>
                  </a:solidFill>
                </a:rPr>
                <a:t>함</a:t>
              </a:r>
              <a:endParaRPr sz="1600" dirty="0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FFB65C7-90FE-ED31-B489-2C57D76FA366}"/>
              </a:ext>
            </a:extLst>
          </p:cNvPr>
          <p:cNvSpPr txBox="1"/>
          <p:nvPr/>
        </p:nvSpPr>
        <p:spPr>
          <a:xfrm>
            <a:off x="8759279" y="143494"/>
            <a:ext cx="3353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TICKET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3" name="Google Shape;62;p4">
            <a:extLst>
              <a:ext uri="{FF2B5EF4-FFF2-40B4-BE49-F238E27FC236}">
                <a16:creationId xmlns:a16="http://schemas.microsoft.com/office/drawing/2014/main" id="{A8CE435A-CCCF-926E-4433-B407F9B21C39}"/>
              </a:ext>
            </a:extLst>
          </p:cNvPr>
          <p:cNvSpPr txBox="1">
            <a:spLocks/>
          </p:cNvSpPr>
          <p:nvPr/>
        </p:nvSpPr>
        <p:spPr>
          <a:xfrm>
            <a:off x="626096" y="326178"/>
            <a:ext cx="4599047" cy="478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700" rIns="91424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25000"/>
              <a:defRPr/>
            </a:pPr>
            <a:r>
              <a:rPr lang="en-US" altLang="ko-KR" b="1" dirty="0"/>
              <a:t>Ensemble model </a:t>
            </a:r>
            <a:r>
              <a:rPr lang="en-US" altLang="ko-KR" b="1" dirty="0" err="1"/>
              <a:t>구성</a:t>
            </a:r>
            <a:endParaRPr lang="en-US" b="1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7E18C54-F9CD-0196-6A82-9A2EA5B57B54}"/>
              </a:ext>
            </a:extLst>
          </p:cNvPr>
          <p:cNvGrpSpPr/>
          <p:nvPr/>
        </p:nvGrpSpPr>
        <p:grpSpPr>
          <a:xfrm>
            <a:off x="544142" y="3798261"/>
            <a:ext cx="10648882" cy="1841462"/>
            <a:chOff x="572501" y="2115107"/>
            <a:chExt cx="10648882" cy="1841462"/>
          </a:xfrm>
        </p:grpSpPr>
        <p:grpSp>
          <p:nvGrpSpPr>
            <p:cNvPr id="90" name="Google Shape;90;p13"/>
            <p:cNvGrpSpPr/>
            <p:nvPr/>
          </p:nvGrpSpPr>
          <p:grpSpPr>
            <a:xfrm>
              <a:off x="572501" y="2128778"/>
              <a:ext cx="2857866" cy="1827791"/>
              <a:chOff x="289708" y="3389805"/>
              <a:chExt cx="1828800" cy="1317042"/>
            </a:xfrm>
          </p:grpSpPr>
          <p:grpSp>
            <p:nvGrpSpPr>
              <p:cNvPr id="91" name="Google Shape;91;p13"/>
              <p:cNvGrpSpPr/>
              <p:nvPr/>
            </p:nvGrpSpPr>
            <p:grpSpPr>
              <a:xfrm>
                <a:off x="289708" y="3389805"/>
                <a:ext cx="1828800" cy="1317042"/>
                <a:chOff x="289708" y="3389805"/>
                <a:chExt cx="1828800" cy="1317042"/>
              </a:xfrm>
            </p:grpSpPr>
            <p:sp>
              <p:nvSpPr>
                <p:cNvPr id="92" name="Google Shape;92;p13"/>
                <p:cNvSpPr/>
                <p:nvPr/>
              </p:nvSpPr>
              <p:spPr>
                <a:xfrm>
                  <a:off x="289708" y="3890547"/>
                  <a:ext cx="1828800" cy="8163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rgbClr val="262626"/>
                  </a:solidFill>
                  <a:prstDash val="solid"/>
                  <a:miter lim="8000"/>
                  <a:headEnd type="none" w="sm" len="sm"/>
                  <a:tailEnd type="none" w="sm" len="sm"/>
                </a:ln>
                <a:effectLst>
                  <a:outerShdw blurRad="50800" dist="38100" dir="2700000" algn="tl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93" name="Google Shape;93;p13"/>
                <p:cNvSpPr/>
                <p:nvPr/>
              </p:nvSpPr>
              <p:spPr>
                <a:xfrm>
                  <a:off x="289708" y="3389805"/>
                  <a:ext cx="1828800" cy="5007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rgbClr val="262626"/>
                  </a:solidFill>
                  <a:prstDash val="solid"/>
                  <a:miter lim="8000"/>
                  <a:headEnd type="none" w="sm" len="sm"/>
                  <a:tailEnd type="none" w="sm" len="sm"/>
                </a:ln>
                <a:effectLst>
                  <a:outerShdw blurRad="50800" dist="38100" dir="2700000" algn="tl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sp>
            <p:nvSpPr>
              <p:cNvPr id="94" name="Google Shape;94;p13"/>
              <p:cNvSpPr txBox="1"/>
              <p:nvPr/>
            </p:nvSpPr>
            <p:spPr>
              <a:xfrm>
                <a:off x="583622" y="3503557"/>
                <a:ext cx="1241100" cy="243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>
                    <a:solidFill>
                      <a:schemeClr val="dk1"/>
                    </a:solidFill>
                  </a:rPr>
                  <a:t>Preprocessing</a:t>
                </a:r>
                <a:endParaRPr sz="1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13"/>
              <p:cNvSpPr txBox="1"/>
              <p:nvPr/>
            </p:nvSpPr>
            <p:spPr>
              <a:xfrm>
                <a:off x="333214" y="3979711"/>
                <a:ext cx="1741800" cy="687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solidFill>
                      <a:schemeClr val="dk1"/>
                    </a:solidFill>
                  </a:rPr>
                  <a:t>개별 상자 이미지에 대하여 배경을 효과적으로 배제시키고 이미지를 augmentation 하는 </a:t>
                </a:r>
                <a:endParaRPr>
                  <a:solidFill>
                    <a:schemeClr val="dk1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solidFill>
                      <a:schemeClr val="dk1"/>
                    </a:solidFill>
                  </a:rPr>
                  <a:t>방법을 모색함.</a:t>
                </a: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" name="Google Shape;102;p13"/>
            <p:cNvGrpSpPr/>
            <p:nvPr/>
          </p:nvGrpSpPr>
          <p:grpSpPr>
            <a:xfrm>
              <a:off x="8363517" y="2116781"/>
              <a:ext cx="2857866" cy="1827791"/>
              <a:chOff x="289708" y="3389805"/>
              <a:chExt cx="1828800" cy="1317042"/>
            </a:xfrm>
          </p:grpSpPr>
          <p:grpSp>
            <p:nvGrpSpPr>
              <p:cNvPr id="103" name="Google Shape;103;p13"/>
              <p:cNvGrpSpPr/>
              <p:nvPr/>
            </p:nvGrpSpPr>
            <p:grpSpPr>
              <a:xfrm>
                <a:off x="289708" y="3389805"/>
                <a:ext cx="1828800" cy="1317042"/>
                <a:chOff x="289708" y="3389805"/>
                <a:chExt cx="1828800" cy="1317042"/>
              </a:xfrm>
            </p:grpSpPr>
            <p:sp>
              <p:nvSpPr>
                <p:cNvPr id="104" name="Google Shape;104;p13"/>
                <p:cNvSpPr/>
                <p:nvPr/>
              </p:nvSpPr>
              <p:spPr>
                <a:xfrm>
                  <a:off x="289708" y="3890547"/>
                  <a:ext cx="1828800" cy="8163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rgbClr val="262626"/>
                  </a:solidFill>
                  <a:prstDash val="solid"/>
                  <a:miter lim="8000"/>
                  <a:headEnd type="none" w="sm" len="sm"/>
                  <a:tailEnd type="none" w="sm" len="sm"/>
                </a:ln>
                <a:effectLst>
                  <a:outerShdw blurRad="50800" dist="38100" dir="2700000" algn="tl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05" name="Google Shape;105;p13"/>
                <p:cNvSpPr/>
                <p:nvPr/>
              </p:nvSpPr>
              <p:spPr>
                <a:xfrm>
                  <a:off x="289708" y="3389805"/>
                  <a:ext cx="1828800" cy="5007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rgbClr val="262626"/>
                  </a:solidFill>
                  <a:prstDash val="solid"/>
                  <a:miter lim="8000"/>
                  <a:headEnd type="none" w="sm" len="sm"/>
                  <a:tailEnd type="none" w="sm" len="sm"/>
                </a:ln>
                <a:effectLst>
                  <a:outerShdw blurRad="50800" dist="38100" dir="2700000" algn="tl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sp>
            <p:nvSpPr>
              <p:cNvPr id="106" name="Google Shape;106;p13"/>
              <p:cNvSpPr txBox="1"/>
              <p:nvPr/>
            </p:nvSpPr>
            <p:spPr>
              <a:xfrm>
                <a:off x="583622" y="3503557"/>
                <a:ext cx="1241100" cy="243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dirty="0">
                    <a:solidFill>
                      <a:schemeClr val="dk1"/>
                    </a:solidFill>
                  </a:rPr>
                  <a:t>Backbone</a:t>
                </a:r>
                <a:endParaRPr sz="16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13"/>
              <p:cNvSpPr txBox="1"/>
              <p:nvPr/>
            </p:nvSpPr>
            <p:spPr>
              <a:xfrm>
                <a:off x="333214" y="3954906"/>
                <a:ext cx="1741800" cy="687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solidFill>
                      <a:schemeClr val="dk1"/>
                    </a:solidFill>
                  </a:rPr>
                  <a:t>Mask Rcnn의 기본 Backbone은 Resnet으로 정확도는 준수하지만 속도가 느리기에 Backbone 교체를 모색함.</a:t>
                </a:r>
                <a:endParaRPr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8" name="Google Shape;108;p13"/>
            <p:cNvGrpSpPr/>
            <p:nvPr/>
          </p:nvGrpSpPr>
          <p:grpSpPr>
            <a:xfrm>
              <a:off x="4467088" y="2115107"/>
              <a:ext cx="2857866" cy="1827791"/>
              <a:chOff x="289708" y="3389805"/>
              <a:chExt cx="1828800" cy="1317042"/>
            </a:xfrm>
          </p:grpSpPr>
          <p:grpSp>
            <p:nvGrpSpPr>
              <p:cNvPr id="109" name="Google Shape;109;p13"/>
              <p:cNvGrpSpPr/>
              <p:nvPr/>
            </p:nvGrpSpPr>
            <p:grpSpPr>
              <a:xfrm>
                <a:off x="289708" y="3389805"/>
                <a:ext cx="1828800" cy="1317042"/>
                <a:chOff x="289708" y="3389805"/>
                <a:chExt cx="1828800" cy="1317042"/>
              </a:xfrm>
            </p:grpSpPr>
            <p:sp>
              <p:nvSpPr>
                <p:cNvPr id="110" name="Google Shape;110;p13"/>
                <p:cNvSpPr/>
                <p:nvPr/>
              </p:nvSpPr>
              <p:spPr>
                <a:xfrm>
                  <a:off x="289708" y="3890547"/>
                  <a:ext cx="1828800" cy="8163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rgbClr val="262626"/>
                  </a:solidFill>
                  <a:prstDash val="solid"/>
                  <a:miter lim="8000"/>
                  <a:headEnd type="none" w="sm" len="sm"/>
                  <a:tailEnd type="none" w="sm" len="sm"/>
                </a:ln>
                <a:effectLst>
                  <a:outerShdw blurRad="50800" dist="38100" dir="2700000" algn="tl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11" name="Google Shape;111;p13"/>
                <p:cNvSpPr/>
                <p:nvPr/>
              </p:nvSpPr>
              <p:spPr>
                <a:xfrm>
                  <a:off x="289708" y="3389805"/>
                  <a:ext cx="1828800" cy="5007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rgbClr val="262626"/>
                  </a:solidFill>
                  <a:prstDash val="solid"/>
                  <a:miter lim="8000"/>
                  <a:headEnd type="none" w="sm" len="sm"/>
                  <a:tailEnd type="none" w="sm" len="sm"/>
                </a:ln>
                <a:effectLst>
                  <a:outerShdw blurRad="50800" dist="38100" dir="2700000" algn="tl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sp>
            <p:nvSpPr>
              <p:cNvPr id="112" name="Google Shape;112;p13"/>
              <p:cNvSpPr txBox="1"/>
              <p:nvPr/>
            </p:nvSpPr>
            <p:spPr>
              <a:xfrm>
                <a:off x="583622" y="3503557"/>
                <a:ext cx="1241100" cy="243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dirty="0">
                    <a:solidFill>
                      <a:schemeClr val="dk1"/>
                    </a:solidFill>
                  </a:rPr>
                  <a:t>Mask RCNN</a:t>
                </a:r>
                <a:endParaRPr sz="1600" dirty="0">
                  <a:solidFill>
                    <a:schemeClr val="dk1"/>
                  </a:solidFill>
                </a:endParaRPr>
              </a:p>
            </p:txBody>
          </p:sp>
          <p:sp>
            <p:nvSpPr>
              <p:cNvPr id="113" name="Google Shape;113;p13"/>
              <p:cNvSpPr txBox="1"/>
              <p:nvPr/>
            </p:nvSpPr>
            <p:spPr>
              <a:xfrm>
                <a:off x="333214" y="3978909"/>
                <a:ext cx="1741800" cy="687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solidFill>
                      <a:schemeClr val="dk1"/>
                    </a:solidFill>
                  </a:rPr>
                  <a:t>Instance segmentation을 통해 인식에 소요되는 시간을 줄이고 정확도 역시 준수한 </a:t>
                </a:r>
                <a:endParaRPr>
                  <a:solidFill>
                    <a:schemeClr val="dk1"/>
                  </a:solidFill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solidFill>
                      <a:schemeClr val="dk1"/>
                    </a:solidFill>
                  </a:rPr>
                  <a:t>모델을 모색함.</a:t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12" name="화살표: 오른쪽 11">
              <a:extLst>
                <a:ext uri="{FF2B5EF4-FFF2-40B4-BE49-F238E27FC236}">
                  <a16:creationId xmlns:a16="http://schemas.microsoft.com/office/drawing/2014/main" id="{658DD858-F4F6-DAD8-DB93-483FDF47C25A}"/>
                </a:ext>
              </a:extLst>
            </p:cNvPr>
            <p:cNvSpPr/>
            <p:nvPr/>
          </p:nvSpPr>
          <p:spPr>
            <a:xfrm>
              <a:off x="3531370" y="2947450"/>
              <a:ext cx="811764" cy="307910"/>
            </a:xfrm>
            <a:prstGeom prst="rightArrow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화살표: 오른쪽 12">
              <a:extLst>
                <a:ext uri="{FF2B5EF4-FFF2-40B4-BE49-F238E27FC236}">
                  <a16:creationId xmlns:a16="http://schemas.microsoft.com/office/drawing/2014/main" id="{19828079-9AC5-08FA-8797-5618E5BCDCAB}"/>
                </a:ext>
              </a:extLst>
            </p:cNvPr>
            <p:cNvSpPr/>
            <p:nvPr/>
          </p:nvSpPr>
          <p:spPr>
            <a:xfrm>
              <a:off x="7455792" y="2947450"/>
              <a:ext cx="811764" cy="307910"/>
            </a:xfrm>
            <a:prstGeom prst="rightArrow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C38F5FA-ED22-2BF4-90C1-2A05167ADD11}"/>
              </a:ext>
            </a:extLst>
          </p:cNvPr>
          <p:cNvSpPr/>
          <p:nvPr/>
        </p:nvSpPr>
        <p:spPr>
          <a:xfrm>
            <a:off x="4370760" y="3701597"/>
            <a:ext cx="6947273" cy="2027400"/>
          </a:xfrm>
          <a:prstGeom prst="rect">
            <a:avLst/>
          </a:prstGeom>
          <a:noFill/>
          <a:ln w="57150">
            <a:solidFill>
              <a:srgbClr val="233F4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E63DEE-4FE9-67B3-7002-282D57A25E06}"/>
              </a:ext>
            </a:extLst>
          </p:cNvPr>
          <p:cNvSpPr txBox="1"/>
          <p:nvPr/>
        </p:nvSpPr>
        <p:spPr>
          <a:xfrm>
            <a:off x="4310008" y="3368252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233F4D"/>
                </a:solidFill>
              </a:rPr>
              <a:t>Ensemble</a:t>
            </a:r>
            <a:endParaRPr lang="ko-KR" altLang="en-US" dirty="0">
              <a:solidFill>
                <a:srgbClr val="233F4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"/>
          <p:cNvSpPr txBox="1"/>
          <p:nvPr/>
        </p:nvSpPr>
        <p:spPr>
          <a:xfrm>
            <a:off x="6901242" y="1334115"/>
            <a:ext cx="2893672" cy="47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i="0" u="none" strike="noStrike" cap="none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rPr>
              <a:t>Table of Index</a:t>
            </a:r>
            <a:endParaRPr sz="2500" b="1" i="0" u="none" strike="noStrike" cap="none">
              <a:solidFill>
                <a:srgbClr val="233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"/>
          <p:cNvSpPr txBox="1"/>
          <p:nvPr/>
        </p:nvSpPr>
        <p:spPr>
          <a:xfrm>
            <a:off x="6901242" y="2185187"/>
            <a:ext cx="4221418" cy="355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AutoNum type="arabicPeriod"/>
            </a:pPr>
            <a:r>
              <a:rPr lang="en-US" altLang="ko-KR" sz="2500" b="1" i="0" u="none" strike="noStrike" cap="none" dirty="0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rPr>
              <a:t>Labeling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AutoNum type="arabicPeriod"/>
            </a:pPr>
            <a:r>
              <a:rPr lang="en-US" altLang="ko-KR" sz="2500" b="1" dirty="0">
                <a:solidFill>
                  <a:srgbClr val="233F4D"/>
                </a:solidFill>
              </a:rPr>
              <a:t>Image</a:t>
            </a:r>
            <a:r>
              <a:rPr lang="ko-KR" altLang="en-US" sz="2500" b="1" dirty="0">
                <a:solidFill>
                  <a:srgbClr val="233F4D"/>
                </a:solidFill>
              </a:rPr>
              <a:t> </a:t>
            </a:r>
            <a:r>
              <a:rPr lang="en-US" altLang="ko-KR" sz="2500" b="1" dirty="0">
                <a:solidFill>
                  <a:srgbClr val="233F4D"/>
                </a:solidFill>
              </a:rPr>
              <a:t>preprocessing</a:t>
            </a:r>
            <a:endParaRPr sz="2500" b="1" i="0" u="none" strike="noStrike" cap="none" dirty="0">
              <a:solidFill>
                <a:srgbClr val="233F4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AutoNum type="arabicPeriod"/>
            </a:pPr>
            <a:r>
              <a:rPr lang="en-US" sz="2500" b="1" dirty="0">
                <a:solidFill>
                  <a:srgbClr val="233F4D"/>
                </a:solidFill>
              </a:rPr>
              <a:t>M</a:t>
            </a:r>
            <a:r>
              <a:rPr lang="en-US" sz="2500" b="1" i="0" u="none" strike="noStrike" cap="none" dirty="0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rPr>
              <a:t>odel</a:t>
            </a:r>
            <a:endParaRPr sz="2500" b="1" i="0" u="none" strike="noStrike" cap="none" dirty="0">
              <a:solidFill>
                <a:srgbClr val="233F4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AutoNum type="arabicPeriod"/>
            </a:pPr>
            <a:r>
              <a:rPr lang="en-US" altLang="ko-KR" sz="2500" b="1" i="0" u="none" strike="noStrike" cap="none" dirty="0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rPr>
              <a:t>Accuracy</a:t>
            </a:r>
            <a:endParaRPr lang="ko-KR" altLang="en-US" sz="2500" b="1" i="0" u="none" strike="noStrike" cap="none" dirty="0">
              <a:solidFill>
                <a:srgbClr val="233F4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AutoNum type="arabicPeriod"/>
            </a:pPr>
            <a:r>
              <a:rPr lang="en-US" sz="2500" b="1" dirty="0">
                <a:solidFill>
                  <a:srgbClr val="233F4D"/>
                </a:solidFill>
              </a:rPr>
              <a:t>E</a:t>
            </a:r>
            <a:r>
              <a:rPr lang="en-US" sz="2500" b="1" i="0" u="none" strike="noStrike" cap="none" dirty="0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rPr>
              <a:t>nsemble model </a:t>
            </a:r>
            <a:r>
              <a:rPr lang="en-US" sz="2500" b="1" i="0" u="none" strike="noStrike" cap="none" dirty="0" err="1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rPr>
              <a:t>구성</a:t>
            </a:r>
            <a:endParaRPr sz="2500" b="1" i="0" u="none" strike="noStrike" cap="none" dirty="0">
              <a:solidFill>
                <a:srgbClr val="233F4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AutoNum type="arabicPeriod"/>
            </a:pPr>
            <a:r>
              <a:rPr lang="en-US" sz="2500" b="1" i="0" u="none" strike="noStrike" cap="none" dirty="0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 sz="2500" b="1" i="0" u="none" strike="noStrike" cap="none" dirty="0">
              <a:solidFill>
                <a:srgbClr val="233F4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"/>
          <p:cNvSpPr txBox="1">
            <a:spLocks noGrp="1"/>
          </p:cNvSpPr>
          <p:nvPr>
            <p:ph type="title"/>
          </p:nvPr>
        </p:nvSpPr>
        <p:spPr>
          <a:xfrm>
            <a:off x="515033" y="257653"/>
            <a:ext cx="3761321" cy="47857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ct val="25000"/>
              <a:buFont typeface="Arial"/>
              <a:buNone/>
              <a:defRPr/>
            </a:pPr>
            <a:r>
              <a:rPr lang="en-US" sz="2500" b="1" dirty="0"/>
              <a:t>Labeling</a:t>
            </a:r>
            <a:endParaRPr sz="2500" b="1" dirty="0"/>
          </a:p>
        </p:txBody>
      </p:sp>
      <p:pic>
        <p:nvPicPr>
          <p:cNvPr id="71" name="그림 7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113847" y="519006"/>
            <a:ext cx="4229262" cy="3135193"/>
          </a:xfrm>
          <a:prstGeom prst="rect">
            <a:avLst/>
          </a:prstGeom>
        </p:spPr>
      </p:pic>
      <p:sp>
        <p:nvSpPr>
          <p:cNvPr id="73" name="Google Shape;76;p3"/>
          <p:cNvSpPr txBox="1"/>
          <p:nvPr/>
        </p:nvSpPr>
        <p:spPr>
          <a:xfrm>
            <a:off x="524558" y="1074934"/>
            <a:ext cx="5989200" cy="1709082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80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사용 프로그램 </a:t>
            </a:r>
            <a:r>
              <a:rPr lang="en-US" altLang="ko-KR" sz="180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ko-KR" altLang="en-US" sz="180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800" dirty="0">
                <a:solidFill>
                  <a:schemeClr val="tx1"/>
                </a:solidFill>
                <a:latin typeface="Ubuntu Condensed" panose="020F0502020204030204" pitchFamily="34" charset="0"/>
              </a:rPr>
              <a:t>VGG Image Annotator (VIA)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 dirty="0">
                <a:solidFill>
                  <a:schemeClr val="tx1"/>
                </a:solidFill>
                <a:latin typeface="Ubuntu Condensed" panose="020F0502020204030204" pitchFamily="34" charset="0"/>
              </a:rPr>
              <a:t>Region Shape – polygon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 dirty="0">
                <a:solidFill>
                  <a:schemeClr val="tx1"/>
                </a:solidFill>
                <a:latin typeface="Ubuntu Condensed" panose="020F0502020204030204" pitchFamily="34" charset="0"/>
              </a:rPr>
              <a:t>Labeling </a:t>
            </a:r>
            <a:r>
              <a:rPr lang="ko-KR" altLang="en-US" sz="1800" dirty="0">
                <a:solidFill>
                  <a:schemeClr val="tx1"/>
                </a:solidFill>
                <a:latin typeface="Ubuntu Condensed" panose="020F0502020204030204" pitchFamily="34" charset="0"/>
              </a:rPr>
              <a:t>목록에 있는 상품 뿐만 아니라 </a:t>
            </a:r>
            <a:r>
              <a:rPr lang="en-US" altLang="ko-KR" sz="1800" dirty="0">
                <a:solidFill>
                  <a:schemeClr val="tx1"/>
                </a:solidFill>
                <a:latin typeface="Ubuntu Condensed" panose="020F0502020204030204" pitchFamily="34" charset="0"/>
              </a:rPr>
              <a:t>validation set</a:t>
            </a:r>
            <a:r>
              <a:rPr lang="ko-KR" altLang="en-US" sz="1800" dirty="0">
                <a:solidFill>
                  <a:schemeClr val="tx1"/>
                </a:solidFill>
                <a:latin typeface="Ubuntu Condensed" panose="020F0502020204030204" pitchFamily="34" charset="0"/>
              </a:rPr>
              <a:t>에 있는 모든 박스를</a:t>
            </a:r>
            <a:r>
              <a:rPr lang="en-US" altLang="ko-KR" sz="1800" dirty="0">
                <a:solidFill>
                  <a:schemeClr val="tx1"/>
                </a:solidFill>
                <a:latin typeface="Ubuntu Condensed" panose="020F0502020204030204" pitchFamily="34" charset="0"/>
              </a:rPr>
              <a:t> polygon </a:t>
            </a:r>
            <a:r>
              <a:rPr lang="ko-KR" altLang="en-US" sz="1800" dirty="0">
                <a:solidFill>
                  <a:schemeClr val="tx1"/>
                </a:solidFill>
                <a:latin typeface="Ubuntu Condensed" panose="020F0502020204030204" pitchFamily="34" charset="0"/>
              </a:rPr>
              <a:t>형태로 </a:t>
            </a:r>
            <a:r>
              <a:rPr lang="en-US" altLang="ko-KR" sz="1800" dirty="0">
                <a:solidFill>
                  <a:schemeClr val="tx1"/>
                </a:solidFill>
                <a:latin typeface="Ubuntu Condensed" panose="020F0502020204030204" pitchFamily="34" charset="0"/>
              </a:rPr>
              <a:t>labeling</a:t>
            </a:r>
            <a:r>
              <a:rPr lang="ko-KR" altLang="en-US" sz="1800" dirty="0">
                <a:solidFill>
                  <a:schemeClr val="tx1"/>
                </a:solidFill>
                <a:latin typeface="Ubuntu Condensed" panose="020F0502020204030204" pitchFamily="34" charset="0"/>
              </a:rPr>
              <a:t>함</a:t>
            </a:r>
            <a:endParaRPr lang="en-US" altLang="ko-KR" sz="1800" dirty="0">
              <a:solidFill>
                <a:schemeClr val="tx1"/>
              </a:solidFill>
              <a:latin typeface="Ubuntu Condensed" panose="020F050202020403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F907D83-42DB-891D-ED37-F87857AB8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577" y="3499730"/>
            <a:ext cx="2378541" cy="231851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F1CA31B-0222-E772-079A-5B5B97FBF9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3450" y="3471737"/>
            <a:ext cx="4424844" cy="2346508"/>
          </a:xfrm>
          <a:prstGeom prst="rect">
            <a:avLst/>
          </a:prstGeom>
        </p:spPr>
      </p:pic>
      <p:sp>
        <p:nvSpPr>
          <p:cNvPr id="6" name="Google Shape;63;p4">
            <a:extLst>
              <a:ext uri="{FF2B5EF4-FFF2-40B4-BE49-F238E27FC236}">
                <a16:creationId xmlns:a16="http://schemas.microsoft.com/office/drawing/2014/main" id="{35657E14-7FF4-FF07-BE1F-2EC41D9EAFF2}"/>
              </a:ext>
            </a:extLst>
          </p:cNvPr>
          <p:cNvSpPr txBox="1"/>
          <p:nvPr/>
        </p:nvSpPr>
        <p:spPr>
          <a:xfrm>
            <a:off x="8627626" y="3654199"/>
            <a:ext cx="1964174" cy="375512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dirty="0"/>
              <a:t>Labeling tool,  VIA</a:t>
            </a:r>
            <a:endParaRPr dirty="0"/>
          </a:p>
        </p:txBody>
      </p:sp>
      <p:sp>
        <p:nvSpPr>
          <p:cNvPr id="7" name="Google Shape;63;p4">
            <a:extLst>
              <a:ext uri="{FF2B5EF4-FFF2-40B4-BE49-F238E27FC236}">
                <a16:creationId xmlns:a16="http://schemas.microsoft.com/office/drawing/2014/main" id="{879C9B14-1109-0774-6D95-E6EFE7AFBDE1}"/>
              </a:ext>
            </a:extLst>
          </p:cNvPr>
          <p:cNvSpPr txBox="1"/>
          <p:nvPr/>
        </p:nvSpPr>
        <p:spPr>
          <a:xfrm>
            <a:off x="5184994" y="5768455"/>
            <a:ext cx="5989200" cy="375512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dirty="0"/>
              <a:t>Labeling result</a:t>
            </a:r>
            <a:endParaRPr dirty="0"/>
          </a:p>
        </p:txBody>
      </p:sp>
      <p:sp>
        <p:nvSpPr>
          <p:cNvPr id="8" name="Google Shape;63;p4">
            <a:extLst>
              <a:ext uri="{FF2B5EF4-FFF2-40B4-BE49-F238E27FC236}">
                <a16:creationId xmlns:a16="http://schemas.microsoft.com/office/drawing/2014/main" id="{813DD5FF-5B1B-ABEF-75BC-484ED71294A6}"/>
              </a:ext>
            </a:extLst>
          </p:cNvPr>
          <p:cNvSpPr txBox="1"/>
          <p:nvPr/>
        </p:nvSpPr>
        <p:spPr>
          <a:xfrm>
            <a:off x="904309" y="5768455"/>
            <a:ext cx="2176198" cy="375512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dirty="0"/>
              <a:t>Labeling(Validation</a:t>
            </a:r>
            <a:r>
              <a:rPr lang="ko-KR" altLang="en-US" dirty="0"/>
              <a:t> </a:t>
            </a:r>
            <a:r>
              <a:rPr lang="en-US" altLang="ko-KR" dirty="0"/>
              <a:t>set)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9D1C2A-F8B2-ED90-EDD8-06CCDB4F8B46}"/>
              </a:ext>
            </a:extLst>
          </p:cNvPr>
          <p:cNvSpPr txBox="1"/>
          <p:nvPr/>
        </p:nvSpPr>
        <p:spPr>
          <a:xfrm>
            <a:off x="8759279" y="143494"/>
            <a:ext cx="3353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TICKET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F5AB171-E02C-9C63-9CF9-3977A9E2D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096" y="1080982"/>
            <a:ext cx="2391006" cy="318800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F8F4ED2-C007-0E93-CF03-97BC4DF01F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80" t="38340" r="42557" b="39352"/>
          <a:stretch/>
        </p:blipFill>
        <p:spPr>
          <a:xfrm>
            <a:off x="8978790" y="2114025"/>
            <a:ext cx="2358376" cy="1465560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FAC28161-AD98-583C-2FE4-A9706CCE3087}"/>
              </a:ext>
            </a:extLst>
          </p:cNvPr>
          <p:cNvGrpSpPr/>
          <p:nvPr/>
        </p:nvGrpSpPr>
        <p:grpSpPr>
          <a:xfrm>
            <a:off x="4766113" y="1080981"/>
            <a:ext cx="2287142" cy="3188009"/>
            <a:chOff x="4210852" y="750768"/>
            <a:chExt cx="2815390" cy="3753853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4B4C6D3-7511-C3A8-4468-17CD2DD42D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10852" y="750768"/>
              <a:ext cx="2815390" cy="3753853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C52D768-B5B5-F697-AE65-BC805A459A95}"/>
                </a:ext>
              </a:extLst>
            </p:cNvPr>
            <p:cNvSpPr/>
            <p:nvPr/>
          </p:nvSpPr>
          <p:spPr>
            <a:xfrm>
              <a:off x="4300085" y="776956"/>
              <a:ext cx="1236847" cy="731523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74C7771-1A08-3015-819F-40F92D8D9367}"/>
                </a:ext>
              </a:extLst>
            </p:cNvPr>
            <p:cNvSpPr/>
            <p:nvPr/>
          </p:nvSpPr>
          <p:spPr>
            <a:xfrm>
              <a:off x="5633985" y="776955"/>
              <a:ext cx="1021085" cy="731523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D6984D6-30C6-72D8-9302-82E1096DAA7B}"/>
                </a:ext>
              </a:extLst>
            </p:cNvPr>
            <p:cNvSpPr/>
            <p:nvPr/>
          </p:nvSpPr>
          <p:spPr>
            <a:xfrm>
              <a:off x="4300085" y="1534665"/>
              <a:ext cx="1543793" cy="731523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3B53E9A-8493-BA71-696E-18B88FDD4F28}"/>
                </a:ext>
              </a:extLst>
            </p:cNvPr>
            <p:cNvSpPr/>
            <p:nvPr/>
          </p:nvSpPr>
          <p:spPr>
            <a:xfrm>
              <a:off x="5952162" y="1534665"/>
              <a:ext cx="824024" cy="731523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4037576-3FFF-3659-6F80-0F55B074CEA0}"/>
                </a:ext>
              </a:extLst>
            </p:cNvPr>
            <p:cNvSpPr/>
            <p:nvPr/>
          </p:nvSpPr>
          <p:spPr>
            <a:xfrm>
              <a:off x="4506496" y="2288120"/>
              <a:ext cx="1337382" cy="731523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494D95E-BE99-07B1-56BF-F16B6B317483}"/>
                </a:ext>
              </a:extLst>
            </p:cNvPr>
            <p:cNvSpPr/>
            <p:nvPr/>
          </p:nvSpPr>
          <p:spPr>
            <a:xfrm>
              <a:off x="5821147" y="2310052"/>
              <a:ext cx="824024" cy="606403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6931FD6-F816-EFA1-0DF8-C65AAE33744C}"/>
                </a:ext>
              </a:extLst>
            </p:cNvPr>
            <p:cNvSpPr/>
            <p:nvPr/>
          </p:nvSpPr>
          <p:spPr>
            <a:xfrm>
              <a:off x="4809961" y="3019643"/>
              <a:ext cx="824024" cy="525147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A49D4BD-00EF-1C57-DF47-A63F7E072457}"/>
                </a:ext>
              </a:extLst>
            </p:cNvPr>
            <p:cNvSpPr/>
            <p:nvPr/>
          </p:nvSpPr>
          <p:spPr>
            <a:xfrm>
              <a:off x="5735331" y="2938387"/>
              <a:ext cx="824024" cy="490613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36788E8-BAE3-034B-CAC9-82CE55BD5B27}"/>
                </a:ext>
              </a:extLst>
            </p:cNvPr>
            <p:cNvSpPr/>
            <p:nvPr/>
          </p:nvSpPr>
          <p:spPr>
            <a:xfrm>
              <a:off x="4659968" y="3692852"/>
              <a:ext cx="258540" cy="731523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FFCBB87-F0BC-F36D-D0A0-D0674AF006D1}"/>
                </a:ext>
              </a:extLst>
            </p:cNvPr>
            <p:cNvSpPr/>
            <p:nvPr/>
          </p:nvSpPr>
          <p:spPr>
            <a:xfrm>
              <a:off x="4912761" y="3585678"/>
              <a:ext cx="618424" cy="352907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E9EA746-1B37-E0AF-E150-75417C0E2256}"/>
                </a:ext>
              </a:extLst>
            </p:cNvPr>
            <p:cNvSpPr/>
            <p:nvPr/>
          </p:nvSpPr>
          <p:spPr>
            <a:xfrm>
              <a:off x="4912761" y="3995705"/>
              <a:ext cx="618424" cy="352907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B24A010-D92E-8518-2ABA-A67C17840C12}"/>
                </a:ext>
              </a:extLst>
            </p:cNvPr>
            <p:cNvSpPr/>
            <p:nvPr/>
          </p:nvSpPr>
          <p:spPr>
            <a:xfrm>
              <a:off x="5940931" y="3852546"/>
              <a:ext cx="618424" cy="352907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11288BC-99CF-EB50-84D7-AF2AD5EB70B7}"/>
                </a:ext>
              </a:extLst>
            </p:cNvPr>
            <p:cNvSpPr/>
            <p:nvPr/>
          </p:nvSpPr>
          <p:spPr>
            <a:xfrm>
              <a:off x="5579983" y="3447683"/>
              <a:ext cx="1021085" cy="352907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9BF4949F-FE28-25EF-031E-343F3D8C1A1F}"/>
                </a:ext>
              </a:extLst>
            </p:cNvPr>
            <p:cNvSpPr/>
            <p:nvPr/>
          </p:nvSpPr>
          <p:spPr>
            <a:xfrm>
              <a:off x="5557956" y="3875723"/>
              <a:ext cx="309212" cy="352907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2C8EC5F-269E-93A1-EC23-865D75B2390B}"/>
              </a:ext>
            </a:extLst>
          </p:cNvPr>
          <p:cNvSpPr txBox="1"/>
          <p:nvPr/>
        </p:nvSpPr>
        <p:spPr>
          <a:xfrm>
            <a:off x="3333099" y="1917954"/>
            <a:ext cx="98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MASK RCNN</a:t>
            </a:r>
            <a:endParaRPr lang="ko-KR" altLang="en-US" sz="1600" b="1" dirty="0" err="1"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7874810-5AD5-BDC4-8D41-011CCF9AB391}"/>
              </a:ext>
            </a:extLst>
          </p:cNvPr>
          <p:cNvSpPr txBox="1"/>
          <p:nvPr/>
        </p:nvSpPr>
        <p:spPr>
          <a:xfrm>
            <a:off x="924382" y="4595456"/>
            <a:ext cx="9817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Back</a:t>
            </a:r>
          </a:p>
          <a:p>
            <a:pPr algn="ctr"/>
            <a:r>
              <a:rPr lang="en-US" altLang="ko-KR" sz="1600" b="1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bone model</a:t>
            </a:r>
            <a:endParaRPr lang="ko-KR" altLang="en-US" sz="1600" b="1" dirty="0" err="1"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EC75350-BC5F-7C67-E179-14D79AC96304}"/>
              </a:ext>
            </a:extLst>
          </p:cNvPr>
          <p:cNvSpPr txBox="1"/>
          <p:nvPr/>
        </p:nvSpPr>
        <p:spPr>
          <a:xfrm>
            <a:off x="2528296" y="5426453"/>
            <a:ext cx="1898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알새우칩</a:t>
            </a:r>
            <a:r>
              <a:rPr lang="ko-KR" altLang="en-US" sz="1600" b="1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1600" b="1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 1</a:t>
            </a:r>
            <a:endParaRPr lang="ko-KR" altLang="en-US" sz="1600" b="1" dirty="0" err="1"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14" name="Google Shape;62;p4">
            <a:extLst>
              <a:ext uri="{FF2B5EF4-FFF2-40B4-BE49-F238E27FC236}">
                <a16:creationId xmlns:a16="http://schemas.microsoft.com/office/drawing/2014/main" id="{9142700E-B0F4-4539-0D96-78940679D5C5}"/>
              </a:ext>
            </a:extLst>
          </p:cNvPr>
          <p:cNvSpPr txBox="1">
            <a:spLocks/>
          </p:cNvSpPr>
          <p:nvPr/>
        </p:nvSpPr>
        <p:spPr>
          <a:xfrm>
            <a:off x="626096" y="326178"/>
            <a:ext cx="3761321" cy="478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700" rIns="91424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25000"/>
              <a:defRPr/>
            </a:pPr>
            <a:r>
              <a:rPr lang="ko-KR" altLang="en-US" sz="2500" b="1" dirty="0"/>
              <a:t>전체적인 </a:t>
            </a:r>
            <a:r>
              <a:rPr lang="en-US" altLang="ko-KR" sz="2500" b="1" dirty="0"/>
              <a:t>flow</a:t>
            </a:r>
            <a:endParaRPr lang="en-US" sz="25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E3D8C4C-B53D-DD9D-0E8E-BE5B6A80B434}"/>
              </a:ext>
            </a:extLst>
          </p:cNvPr>
          <p:cNvSpPr txBox="1"/>
          <p:nvPr/>
        </p:nvSpPr>
        <p:spPr>
          <a:xfrm>
            <a:off x="8759279" y="143494"/>
            <a:ext cx="3353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TICKET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D6ADB328-9C84-68CE-5A40-968D8F3CA396}"/>
              </a:ext>
            </a:extLst>
          </p:cNvPr>
          <p:cNvSpPr/>
          <p:nvPr/>
        </p:nvSpPr>
        <p:spPr>
          <a:xfrm>
            <a:off x="3374523" y="2547675"/>
            <a:ext cx="1082018" cy="478577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7B85B7E2-8AF3-2974-2F22-E10343CF6086}"/>
              </a:ext>
            </a:extLst>
          </p:cNvPr>
          <p:cNvSpPr/>
          <p:nvPr/>
        </p:nvSpPr>
        <p:spPr>
          <a:xfrm>
            <a:off x="6562765" y="2504460"/>
            <a:ext cx="2358376" cy="514997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23AF5F93-F5E3-408E-6A83-68F41141043A}"/>
              </a:ext>
            </a:extLst>
          </p:cNvPr>
          <p:cNvSpPr/>
          <p:nvPr/>
        </p:nvSpPr>
        <p:spPr>
          <a:xfrm>
            <a:off x="924382" y="5426453"/>
            <a:ext cx="1165010" cy="470480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286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B604415-C5B9-0687-73DF-6B22B8839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219" y="2802554"/>
            <a:ext cx="5083745" cy="2541873"/>
          </a:xfrm>
          <a:prstGeom prst="rect">
            <a:avLst/>
          </a:prstGeom>
        </p:spPr>
      </p:pic>
      <p:pic>
        <p:nvPicPr>
          <p:cNvPr id="11" name="그림 10" descr="텍스트, 포장 및 라벨링, 용기, 카톤이(가) 표시된 사진&#10;&#10;자동 생성된 설명">
            <a:extLst>
              <a:ext uri="{FF2B5EF4-FFF2-40B4-BE49-F238E27FC236}">
                <a16:creationId xmlns:a16="http://schemas.microsoft.com/office/drawing/2014/main" id="{DBD3CC5B-10D0-4D8A-5DF2-3FB85E0A8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181" y="2802555"/>
            <a:ext cx="3389164" cy="254187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365A77D-423C-BC4D-2F96-68876EC3D0AE}"/>
              </a:ext>
            </a:extLst>
          </p:cNvPr>
          <p:cNvSpPr txBox="1"/>
          <p:nvPr/>
        </p:nvSpPr>
        <p:spPr>
          <a:xfrm>
            <a:off x="939905" y="1038645"/>
            <a:ext cx="10342059" cy="1287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Validation set</a:t>
            </a:r>
            <a:r>
              <a:rPr lang="ko-KR" altLang="en-US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에서 </a:t>
            </a: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Mask RCNN</a:t>
            </a:r>
            <a:r>
              <a:rPr lang="ko-KR" altLang="en-US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을 사용하면 상품 하나의 단면을 찾기 때문에 </a:t>
            </a: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ResNet18 </a:t>
            </a:r>
            <a:r>
              <a:rPr lang="ko-KR" altLang="en-US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학습 데이터로</a:t>
            </a: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 </a:t>
            </a:r>
            <a:r>
              <a:rPr lang="ko-KR" altLang="en-US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단면 이미지를 사용하면 정확도가 올라갈 것이라고 판단함</a:t>
            </a: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. </a:t>
            </a:r>
            <a:r>
              <a:rPr lang="ko-KR" altLang="en-US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주어진 박스 </a:t>
            </a: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train </a:t>
            </a:r>
            <a:r>
              <a:rPr lang="ko-KR" altLang="en-US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이미지 </a:t>
            </a: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596</a:t>
            </a:r>
            <a:r>
              <a:rPr lang="ko-KR" altLang="en-US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장에 대해서 </a:t>
            </a: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 OpenCV library</a:t>
            </a:r>
            <a:r>
              <a:rPr lang="ko-KR" altLang="en-US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를 이용하여 원근변환</a:t>
            </a: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(perspective transform)</a:t>
            </a:r>
            <a:r>
              <a:rPr lang="ko-KR" altLang="en-US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을 진행함</a:t>
            </a: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.</a:t>
            </a:r>
          </a:p>
        </p:txBody>
      </p:sp>
      <p:sp>
        <p:nvSpPr>
          <p:cNvPr id="5" name="Google Shape;62;p4">
            <a:extLst>
              <a:ext uri="{FF2B5EF4-FFF2-40B4-BE49-F238E27FC236}">
                <a16:creationId xmlns:a16="http://schemas.microsoft.com/office/drawing/2014/main" id="{FE37EDD2-7858-DA2F-D70E-70DF36E1A27D}"/>
              </a:ext>
            </a:extLst>
          </p:cNvPr>
          <p:cNvSpPr txBox="1">
            <a:spLocks/>
          </p:cNvSpPr>
          <p:nvPr/>
        </p:nvSpPr>
        <p:spPr>
          <a:xfrm>
            <a:off x="626096" y="326178"/>
            <a:ext cx="5784035" cy="478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700" rIns="91424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25000"/>
              <a:defRPr/>
            </a:pPr>
            <a:r>
              <a:rPr lang="ko-KR" altLang="en-US" sz="25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이미지 증강 </a:t>
            </a:r>
            <a:r>
              <a:rPr lang="en-US" altLang="ko-KR" sz="25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(Perspective Transform)</a:t>
            </a:r>
            <a:endParaRPr lang="en-US" sz="25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52B6D1-03F5-A4AC-9D30-A16B2047F725}"/>
              </a:ext>
            </a:extLst>
          </p:cNvPr>
          <p:cNvSpPr txBox="1"/>
          <p:nvPr/>
        </p:nvSpPr>
        <p:spPr>
          <a:xfrm>
            <a:off x="8759279" y="143494"/>
            <a:ext cx="3353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TICKET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EEB9F9CA-4AAE-F9F1-680F-0ED4CCD0B55B}"/>
              </a:ext>
            </a:extLst>
          </p:cNvPr>
          <p:cNvSpPr/>
          <p:nvPr/>
        </p:nvSpPr>
        <p:spPr>
          <a:xfrm>
            <a:off x="4855949" y="3891543"/>
            <a:ext cx="1068990" cy="549828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766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B604415-C5B9-0687-73DF-6B22B8839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096" y="2886455"/>
            <a:ext cx="3962401" cy="1981201"/>
          </a:xfrm>
          <a:prstGeom prst="rect">
            <a:avLst/>
          </a:prstGeom>
        </p:spPr>
      </p:pic>
      <p:pic>
        <p:nvPicPr>
          <p:cNvPr id="4" name="그림 3" descr="텍스트, 폰트, 로고, 그래픽 디자인이(가) 표시된 사진&#10;&#10;자동 생성된 설명">
            <a:extLst>
              <a:ext uri="{FF2B5EF4-FFF2-40B4-BE49-F238E27FC236}">
                <a16:creationId xmlns:a16="http://schemas.microsoft.com/office/drawing/2014/main" id="{FA3ECDD1-F85B-E6D7-49E1-167848B838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7654" y="4230185"/>
            <a:ext cx="2742386" cy="137119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A9C9B92-09BB-8BE4-1FA8-3F25C5B9A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3136" y="1900321"/>
            <a:ext cx="3353638" cy="1676819"/>
          </a:xfrm>
          <a:prstGeom prst="rect">
            <a:avLst/>
          </a:prstGeom>
        </p:spPr>
      </p:pic>
      <p:pic>
        <p:nvPicPr>
          <p:cNvPr id="12" name="그림 11" descr="텍스트, 폰트, 포스터, 로고이(가) 표시된 사진&#10;&#10;자동 생성된 설명">
            <a:extLst>
              <a:ext uri="{FF2B5EF4-FFF2-40B4-BE49-F238E27FC236}">
                <a16:creationId xmlns:a16="http://schemas.microsoft.com/office/drawing/2014/main" id="{6BF0671A-0E99-1428-BD01-9A8994E657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025" y="3708918"/>
            <a:ext cx="2413728" cy="241372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C9B8A6B-D70D-C65B-D28F-444CA4A3CC0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924" t="-1" r="21864" b="1224"/>
          <a:stretch/>
        </p:blipFill>
        <p:spPr>
          <a:xfrm>
            <a:off x="6294547" y="2006961"/>
            <a:ext cx="2190771" cy="19596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46C937-0658-E85E-28CA-7D1D853E6BA8}"/>
              </a:ext>
            </a:extLst>
          </p:cNvPr>
          <p:cNvSpPr txBox="1"/>
          <p:nvPr/>
        </p:nvSpPr>
        <p:spPr>
          <a:xfrm>
            <a:off x="742848" y="1037173"/>
            <a:ext cx="11253926" cy="456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Random center crop, Flip, Draw line, Random Rotation, Gaussian Blur </a:t>
            </a:r>
            <a:r>
              <a:rPr lang="ko-KR" altLang="en-US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등을 이용하여 이미지를 증강시킴</a:t>
            </a:r>
            <a:r>
              <a:rPr lang="en-US" altLang="ko-KR" sz="1800" dirty="0">
                <a:latin typeface="+mn-lt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.</a:t>
            </a:r>
          </a:p>
        </p:txBody>
      </p:sp>
      <p:sp>
        <p:nvSpPr>
          <p:cNvPr id="3" name="Google Shape;62;p4">
            <a:extLst>
              <a:ext uri="{FF2B5EF4-FFF2-40B4-BE49-F238E27FC236}">
                <a16:creationId xmlns:a16="http://schemas.microsoft.com/office/drawing/2014/main" id="{20CDAAFC-E27A-6DAD-698D-5258867785F6}"/>
              </a:ext>
            </a:extLst>
          </p:cNvPr>
          <p:cNvSpPr txBox="1">
            <a:spLocks/>
          </p:cNvSpPr>
          <p:nvPr/>
        </p:nvSpPr>
        <p:spPr>
          <a:xfrm>
            <a:off x="626096" y="326178"/>
            <a:ext cx="4599047" cy="478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700" rIns="91424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25000"/>
              <a:defRPr/>
            </a:pPr>
            <a:r>
              <a:rPr lang="ko-KR" altLang="en-US" sz="25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이미지 증강 </a:t>
            </a:r>
            <a:r>
              <a:rPr lang="en-US" altLang="ko-KR" sz="25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(Augmentation)</a:t>
            </a:r>
            <a:endParaRPr lang="en-US" sz="25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ACF397-A8E7-B1D8-FC29-9DE967F5E446}"/>
              </a:ext>
            </a:extLst>
          </p:cNvPr>
          <p:cNvSpPr txBox="1"/>
          <p:nvPr/>
        </p:nvSpPr>
        <p:spPr>
          <a:xfrm>
            <a:off x="8759279" y="143494"/>
            <a:ext cx="3353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TICKET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3DB53222-7B30-62C0-1C96-2807C026A6C5}"/>
              </a:ext>
            </a:extLst>
          </p:cNvPr>
          <p:cNvSpPr/>
          <p:nvPr/>
        </p:nvSpPr>
        <p:spPr>
          <a:xfrm>
            <a:off x="4906482" y="3581143"/>
            <a:ext cx="1078193" cy="592308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5712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511A404-70FA-223F-B505-4BA320B83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333" y="2149066"/>
            <a:ext cx="7984811" cy="3860207"/>
          </a:xfrm>
          <a:prstGeom prst="rect">
            <a:avLst/>
          </a:prstGeom>
        </p:spPr>
      </p:pic>
      <p:sp>
        <p:nvSpPr>
          <p:cNvPr id="5" name="Google Shape;62;p4">
            <a:extLst>
              <a:ext uri="{FF2B5EF4-FFF2-40B4-BE49-F238E27FC236}">
                <a16:creationId xmlns:a16="http://schemas.microsoft.com/office/drawing/2014/main" id="{63E4AA42-4198-295D-DF0B-E435E8527B7B}"/>
              </a:ext>
            </a:extLst>
          </p:cNvPr>
          <p:cNvSpPr txBox="1">
            <a:spLocks/>
          </p:cNvSpPr>
          <p:nvPr/>
        </p:nvSpPr>
        <p:spPr>
          <a:xfrm>
            <a:off x="626096" y="326178"/>
            <a:ext cx="4599047" cy="478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700" rIns="91424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25000"/>
              <a:defRPr/>
            </a:pPr>
            <a:r>
              <a:rPr lang="en-US" sz="2500" b="1" dirty="0"/>
              <a:t>Model – Mask RCNN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2F98FA-2E30-4E38-87EF-A67C2C30DDC0}"/>
              </a:ext>
            </a:extLst>
          </p:cNvPr>
          <p:cNvSpPr txBox="1"/>
          <p:nvPr/>
        </p:nvSpPr>
        <p:spPr>
          <a:xfrm>
            <a:off x="976112" y="1323328"/>
            <a:ext cx="89983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00"/>
                </a:solidFill>
                <a:latin typeface="+mn-lt"/>
              </a:rPr>
              <a:t>Pixel-level</a:t>
            </a:r>
            <a:r>
              <a:rPr lang="ko-KR" altLang="en-US" sz="1800" dirty="0">
                <a:solidFill>
                  <a:srgbClr val="000000"/>
                </a:solidFill>
                <a:latin typeface="+mn-lt"/>
              </a:rPr>
              <a:t>로 </a:t>
            </a:r>
            <a:r>
              <a:rPr lang="en-US" altLang="ko-KR" sz="1800" dirty="0">
                <a:solidFill>
                  <a:srgbClr val="000000"/>
                </a:solidFill>
                <a:latin typeface="+mn-lt"/>
              </a:rPr>
              <a:t>Object Detection</a:t>
            </a:r>
            <a:r>
              <a:rPr lang="ko-KR" altLang="en-US" sz="1800" dirty="0">
                <a:solidFill>
                  <a:srgbClr val="000000"/>
                </a:solidFill>
                <a:latin typeface="+mn-lt"/>
              </a:rPr>
              <a:t>을 수행하는 </a:t>
            </a:r>
            <a:r>
              <a:rPr lang="en-US" altLang="ko-KR" sz="1800" dirty="0">
                <a:solidFill>
                  <a:srgbClr val="000000"/>
                </a:solidFill>
                <a:latin typeface="+mn-lt"/>
              </a:rPr>
              <a:t>Instance Segmentation </a:t>
            </a:r>
            <a:r>
              <a:rPr lang="ko-KR" altLang="en-US" sz="1800" dirty="0">
                <a:solidFill>
                  <a:srgbClr val="000000"/>
                </a:solidFill>
                <a:latin typeface="+mn-lt"/>
              </a:rPr>
              <a:t>모델</a:t>
            </a:r>
            <a:endParaRPr lang="en-US" altLang="ko-KR" sz="1800" dirty="0">
              <a:solidFill>
                <a:srgbClr val="000000"/>
              </a:solidFill>
              <a:latin typeface="+mn-lt"/>
            </a:endParaRPr>
          </a:p>
          <a:p>
            <a:r>
              <a:rPr lang="en-US" altLang="ko-KR" sz="1800" dirty="0">
                <a:latin typeface="+mn-lt"/>
                <a:ea typeface="Pretendard ExtraBold" panose="02000903000000020004" pitchFamily="2" charset="-127"/>
                <a:cs typeface="Pretendard ExtraBold" panose="02000903000000020004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1800" dirty="0">
                <a:latin typeface="+mn-lt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카트 내의 동일한 상품 내에서도 개별로 </a:t>
            </a:r>
            <a:r>
              <a:rPr lang="en-US" altLang="ko-KR" sz="1800" dirty="0">
                <a:latin typeface="+mn-lt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Masking</a:t>
            </a:r>
            <a:r>
              <a:rPr lang="ko-KR" altLang="en-US" sz="1800" dirty="0">
                <a:latin typeface="+mn-lt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을 하기 위해 </a:t>
            </a:r>
            <a:r>
              <a:rPr lang="en-US" altLang="ko-KR" sz="1800" dirty="0">
                <a:latin typeface="+mn-lt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Mask RCNN </a:t>
            </a:r>
            <a:r>
              <a:rPr lang="ko-KR" altLang="en-US" sz="1800" dirty="0">
                <a:latin typeface="+mn-lt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선택</a:t>
            </a:r>
          </a:p>
          <a:p>
            <a:endParaRPr lang="ko-KR" altLang="en-US" sz="1800" dirty="0">
              <a:latin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0E6D9F-6840-5EE8-3259-75B0A8205F64}"/>
              </a:ext>
            </a:extLst>
          </p:cNvPr>
          <p:cNvSpPr txBox="1"/>
          <p:nvPr/>
        </p:nvSpPr>
        <p:spPr>
          <a:xfrm>
            <a:off x="8759279" y="143494"/>
            <a:ext cx="3353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TICKET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5154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5838D55-8D73-C643-3AB0-FE4258C84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764" y="2245635"/>
            <a:ext cx="7796290" cy="3833754"/>
          </a:xfrm>
          <a:prstGeom prst="rect">
            <a:avLst/>
          </a:prstGeom>
        </p:spPr>
      </p:pic>
      <p:sp>
        <p:nvSpPr>
          <p:cNvPr id="7" name="Google Shape;62;p4">
            <a:extLst>
              <a:ext uri="{FF2B5EF4-FFF2-40B4-BE49-F238E27FC236}">
                <a16:creationId xmlns:a16="http://schemas.microsoft.com/office/drawing/2014/main" id="{33621AE4-B4B4-2CBB-5552-3107DFC9C9DA}"/>
              </a:ext>
            </a:extLst>
          </p:cNvPr>
          <p:cNvSpPr txBox="1">
            <a:spLocks/>
          </p:cNvSpPr>
          <p:nvPr/>
        </p:nvSpPr>
        <p:spPr>
          <a:xfrm>
            <a:off x="626096" y="326178"/>
            <a:ext cx="5951986" cy="478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700" rIns="91424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25000"/>
              <a:defRPr/>
            </a:pPr>
            <a:r>
              <a:rPr lang="en-US" sz="2500" b="1" dirty="0"/>
              <a:t>Model – Mask RCNN(Detectron2)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87F79E-6B32-6462-71EE-86B5A4703B2D}"/>
              </a:ext>
            </a:extLst>
          </p:cNvPr>
          <p:cNvSpPr txBox="1"/>
          <p:nvPr/>
        </p:nvSpPr>
        <p:spPr>
          <a:xfrm>
            <a:off x="976111" y="1323328"/>
            <a:ext cx="97914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0" i="0" dirty="0">
                <a:solidFill>
                  <a:srgbClr val="383838"/>
                </a:solidFill>
                <a:effectLst/>
                <a:latin typeface="Noto Sans Light"/>
              </a:rPr>
              <a:t>Facebook AI Research(FAIR)</a:t>
            </a:r>
            <a:r>
              <a:rPr lang="ko-KR" altLang="en-US" sz="1800" b="0" i="0" dirty="0">
                <a:solidFill>
                  <a:srgbClr val="383838"/>
                </a:solidFill>
                <a:effectLst/>
                <a:latin typeface="Noto Sans Light"/>
              </a:rPr>
              <a:t>에서 개발한 </a:t>
            </a:r>
            <a:r>
              <a:rPr lang="en-US" altLang="ko-KR" sz="1800" b="0" i="0" dirty="0" err="1">
                <a:solidFill>
                  <a:srgbClr val="383838"/>
                </a:solidFill>
                <a:effectLst/>
                <a:latin typeface="Noto Sans Light"/>
              </a:rPr>
              <a:t>Pytorch</a:t>
            </a:r>
            <a:r>
              <a:rPr lang="en-US" altLang="ko-KR" sz="1800" b="0" i="0" dirty="0">
                <a:solidFill>
                  <a:srgbClr val="383838"/>
                </a:solidFill>
                <a:effectLst/>
                <a:latin typeface="Noto Sans Light"/>
              </a:rPr>
              <a:t> </a:t>
            </a:r>
            <a:r>
              <a:rPr lang="ko-KR" altLang="en-US" sz="1800" b="0" i="0" dirty="0">
                <a:solidFill>
                  <a:srgbClr val="383838"/>
                </a:solidFill>
                <a:effectLst/>
                <a:latin typeface="Noto Sans Light"/>
              </a:rPr>
              <a:t>기반의 </a:t>
            </a:r>
            <a:r>
              <a:rPr lang="en-US" altLang="ko-KR" sz="1800" b="0" i="0" dirty="0">
                <a:solidFill>
                  <a:srgbClr val="383838"/>
                </a:solidFill>
                <a:effectLst/>
                <a:latin typeface="Noto Sans Light"/>
              </a:rPr>
              <a:t>Object Detection, Segmentation </a:t>
            </a:r>
            <a:r>
              <a:rPr lang="ko-KR" altLang="en-US" sz="1800" b="0" i="0" dirty="0">
                <a:solidFill>
                  <a:srgbClr val="383838"/>
                </a:solidFill>
                <a:effectLst/>
                <a:latin typeface="Noto Sans Light"/>
              </a:rPr>
              <a:t>라이브러리</a:t>
            </a:r>
            <a:endParaRPr lang="en-US" altLang="ko-KR" sz="1800" b="0" i="0" dirty="0">
              <a:solidFill>
                <a:srgbClr val="383838"/>
              </a:solidFill>
              <a:effectLst/>
              <a:latin typeface="Noto Sans Light"/>
            </a:endParaRPr>
          </a:p>
          <a:p>
            <a:r>
              <a:rPr lang="en-US" altLang="ko-KR" sz="1800" dirty="0">
                <a:solidFill>
                  <a:srgbClr val="383838"/>
                </a:solidFill>
                <a:latin typeface="Noto Sans Light"/>
                <a:sym typeface="Wingdings" panose="05000000000000000000" pitchFamily="2" charset="2"/>
              </a:rPr>
              <a:t> </a:t>
            </a:r>
            <a:r>
              <a:rPr lang="en-US" altLang="ko-KR" sz="1800" dirty="0" err="1">
                <a:solidFill>
                  <a:srgbClr val="383838"/>
                </a:solidFill>
                <a:latin typeface="Noto Sans Light"/>
                <a:sym typeface="Wingdings" panose="05000000000000000000" pitchFamily="2" charset="2"/>
              </a:rPr>
              <a:t>Colab</a:t>
            </a:r>
            <a:r>
              <a:rPr lang="en-US" altLang="ko-KR" sz="1800" dirty="0">
                <a:solidFill>
                  <a:srgbClr val="383838"/>
                </a:solidFill>
                <a:latin typeface="Noto Sans Light"/>
                <a:sym typeface="Wingdings" panose="05000000000000000000" pitchFamily="2" charset="2"/>
              </a:rPr>
              <a:t> </a:t>
            </a:r>
            <a:r>
              <a:rPr lang="ko-KR" altLang="en-US" sz="1800" dirty="0">
                <a:solidFill>
                  <a:srgbClr val="383838"/>
                </a:solidFill>
                <a:latin typeface="Noto Sans Light"/>
                <a:sym typeface="Wingdings" panose="05000000000000000000" pitchFamily="2" charset="2"/>
              </a:rPr>
              <a:t>내에서 구현이 용이하고</a:t>
            </a:r>
            <a:r>
              <a:rPr lang="en-US" altLang="ko-KR" sz="1800" dirty="0">
                <a:solidFill>
                  <a:srgbClr val="383838"/>
                </a:solidFill>
                <a:latin typeface="Noto Sans Light"/>
                <a:sym typeface="Wingdings" panose="05000000000000000000" pitchFamily="2" charset="2"/>
              </a:rPr>
              <a:t>, </a:t>
            </a:r>
            <a:r>
              <a:rPr lang="ko-KR" altLang="en-US" sz="1800" dirty="0">
                <a:solidFill>
                  <a:srgbClr val="383838"/>
                </a:solidFill>
                <a:latin typeface="Noto Sans Light"/>
                <a:sym typeface="Wingdings" panose="05000000000000000000" pitchFamily="2" charset="2"/>
              </a:rPr>
              <a:t>다른 모델 대비 높은 성능</a:t>
            </a:r>
            <a:endParaRPr lang="ko-KR" altLang="en-US" sz="1800" dirty="0"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44B588-BAD1-C781-0619-35F99E41910A}"/>
              </a:ext>
            </a:extLst>
          </p:cNvPr>
          <p:cNvSpPr txBox="1"/>
          <p:nvPr/>
        </p:nvSpPr>
        <p:spPr>
          <a:xfrm>
            <a:off x="8759279" y="143494"/>
            <a:ext cx="3353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TICKET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0148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1">
            <a:extLst>
              <a:ext uri="{FF2B5EF4-FFF2-40B4-BE49-F238E27FC236}">
                <a16:creationId xmlns:a16="http://schemas.microsoft.com/office/drawing/2014/main" id="{478454E4-7BD7-4B59-ADE9-CDEBF7E66E72}"/>
              </a:ext>
            </a:extLst>
          </p:cNvPr>
          <p:cNvSpPr txBox="1">
            <a:spLocks/>
          </p:cNvSpPr>
          <p:nvPr/>
        </p:nvSpPr>
        <p:spPr>
          <a:xfrm>
            <a:off x="626096" y="2049343"/>
            <a:ext cx="11386782" cy="152582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rgbClr val="233F4D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sz="1800" b="1" dirty="0">
                <a:latin typeface="+mn-lt"/>
              </a:rPr>
              <a:t>결과</a:t>
            </a:r>
            <a:endParaRPr lang="en-US" altLang="ko-KR" sz="1800" b="1" dirty="0">
              <a:latin typeface="+mn-lt"/>
            </a:endParaRPr>
          </a:p>
          <a:p>
            <a:endParaRPr lang="en-US" altLang="ko-KR" sz="1800" b="1" dirty="0">
              <a:latin typeface="+mn-lt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à"/>
            </a:pPr>
            <a:r>
              <a:rPr lang="en-US" altLang="ko-KR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Bounding box</a:t>
            </a:r>
            <a:r>
              <a:rPr lang="ko-KR" altLang="en-US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로 물체를 잘 </a:t>
            </a:r>
            <a:r>
              <a:rPr lang="en-US" altLang="ko-KR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detection</a:t>
            </a:r>
            <a:r>
              <a:rPr lang="ko-KR" altLang="en-US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함</a:t>
            </a:r>
            <a:r>
              <a:rPr lang="en-US" altLang="ko-KR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.</a:t>
            </a:r>
          </a:p>
          <a:p>
            <a:pPr>
              <a:lnSpc>
                <a:spcPct val="100000"/>
              </a:lnSpc>
            </a:pPr>
            <a:endParaRPr lang="en-US" altLang="ko-KR" sz="1000" dirty="0"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à"/>
            </a:pPr>
            <a:r>
              <a:rPr lang="ko-KR" altLang="en-US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정확도를 봤을 때 </a:t>
            </a:r>
            <a:r>
              <a:rPr lang="en-US" altLang="ko-KR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backbone</a:t>
            </a:r>
            <a:r>
              <a:rPr lang="ko-KR" altLang="en-US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에서 </a:t>
            </a:r>
            <a:r>
              <a:rPr lang="en-US" altLang="ko-KR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classification</a:t>
            </a:r>
            <a:r>
              <a:rPr lang="ko-KR" altLang="en-US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하는 편이</a:t>
            </a:r>
            <a:endParaRPr lang="en-US" altLang="ko-KR" sz="1800" dirty="0"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   </a:t>
            </a:r>
            <a:r>
              <a:rPr lang="ko-KR" altLang="en-US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좋다고 판단함</a:t>
            </a:r>
            <a:r>
              <a:rPr lang="en-US" altLang="ko-KR" sz="18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.</a:t>
            </a:r>
          </a:p>
          <a:p>
            <a:r>
              <a:rPr lang="ko-KR" altLang="en-US" sz="1800" dirty="0"/>
              <a:t>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3A52747-27E5-D68E-11E2-EEB125174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8007" y="482048"/>
            <a:ext cx="3980740" cy="5291555"/>
          </a:xfrm>
          <a:prstGeom prst="rect">
            <a:avLst/>
          </a:prstGeom>
        </p:spPr>
      </p:pic>
      <p:sp>
        <p:nvSpPr>
          <p:cNvPr id="7" name="Google Shape;62;p4">
            <a:extLst>
              <a:ext uri="{FF2B5EF4-FFF2-40B4-BE49-F238E27FC236}">
                <a16:creationId xmlns:a16="http://schemas.microsoft.com/office/drawing/2014/main" id="{001DBA46-4EE8-529A-2107-9A74CB58AB1D}"/>
              </a:ext>
            </a:extLst>
          </p:cNvPr>
          <p:cNvSpPr txBox="1">
            <a:spLocks/>
          </p:cNvSpPr>
          <p:nvPr/>
        </p:nvSpPr>
        <p:spPr>
          <a:xfrm>
            <a:off x="626096" y="326178"/>
            <a:ext cx="5951986" cy="478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700" rIns="91424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F4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33F4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25000"/>
              <a:defRPr/>
            </a:pPr>
            <a:r>
              <a:rPr lang="en-US" sz="2500" b="1" dirty="0"/>
              <a:t>Model – Mask RCNN(Detectron2)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589E9E7-F78A-3E73-19FF-383DBCE6B8D9}"/>
              </a:ext>
            </a:extLst>
          </p:cNvPr>
          <p:cNvSpPr txBox="1">
            <a:spLocks/>
          </p:cNvSpPr>
          <p:nvPr/>
        </p:nvSpPr>
        <p:spPr>
          <a:xfrm>
            <a:off x="8537510" y="5802201"/>
            <a:ext cx="2892490" cy="363896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rgbClr val="233F4D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sz="1500" dirty="0"/>
              <a:t>빨간색 </a:t>
            </a:r>
            <a:r>
              <a:rPr lang="en-US" altLang="ko-KR" sz="1500" dirty="0" err="1"/>
              <a:t>bbox</a:t>
            </a:r>
            <a:r>
              <a:rPr lang="en-US" altLang="ko-KR" sz="1500" dirty="0"/>
              <a:t> : labeling</a:t>
            </a:r>
          </a:p>
          <a:p>
            <a:r>
              <a:rPr lang="ko-KR" altLang="en-US" sz="1500" dirty="0"/>
              <a:t>노란색</a:t>
            </a:r>
            <a:r>
              <a:rPr lang="en-US" altLang="ko-KR" sz="1500" dirty="0"/>
              <a:t> </a:t>
            </a:r>
            <a:r>
              <a:rPr lang="en-US" altLang="ko-KR" sz="1500" dirty="0" err="1"/>
              <a:t>bbox</a:t>
            </a:r>
            <a:r>
              <a:rPr lang="en-US" altLang="ko-KR" sz="1500" dirty="0"/>
              <a:t> : detectron2</a:t>
            </a:r>
            <a:endParaRPr lang="ko-KR" altLang="en-US" sz="1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52261F-6A1B-5E1A-7994-2AA913D9978E}"/>
              </a:ext>
            </a:extLst>
          </p:cNvPr>
          <p:cNvSpPr txBox="1"/>
          <p:nvPr/>
        </p:nvSpPr>
        <p:spPr>
          <a:xfrm>
            <a:off x="8759279" y="143494"/>
            <a:ext cx="3353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TICKET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930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367</Words>
  <Application>Microsoft Office PowerPoint</Application>
  <PresentationFormat>와이드스크린</PresentationFormat>
  <Paragraphs>72</Paragraphs>
  <Slides>10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KoPubWorld돋움체 Bold</vt:lpstr>
      <vt:lpstr>KoPubWorld돋움체 Light</vt:lpstr>
      <vt:lpstr>Noto Sans Light</vt:lpstr>
      <vt:lpstr>Pretendard ExtraBold</vt:lpstr>
      <vt:lpstr>Malgun Gothic</vt:lpstr>
      <vt:lpstr>Malgun Gothic</vt:lpstr>
      <vt:lpstr>Arial</vt:lpstr>
      <vt:lpstr>Ubuntu Condensed</vt:lpstr>
      <vt:lpstr>Wingdings</vt:lpstr>
      <vt:lpstr>Office 테마</vt:lpstr>
      <vt:lpstr>PowerPoint 프레젠테이션</vt:lpstr>
      <vt:lpstr>PowerPoint 프레젠테이션</vt:lpstr>
      <vt:lpstr>Labeling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cs.hong</dc:creator>
  <cp:lastModifiedBy>민지 강</cp:lastModifiedBy>
  <cp:revision>10</cp:revision>
  <dcterms:created xsi:type="dcterms:W3CDTF">2022-02-02T04:32:22Z</dcterms:created>
  <dcterms:modified xsi:type="dcterms:W3CDTF">2023-08-14T07:20:56Z</dcterms:modified>
  <cp:version>1000.0000.01</cp:version>
</cp:coreProperties>
</file>

<file path=docProps/thumbnail.jpeg>
</file>